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Default ContentType="image/gif" Extension="gif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0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19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7620000" cx="10160000"/>
  <p:notesSz cx="7620000" cy="10160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25" Type="http://schemas.openxmlformats.org/officeDocument/2006/relationships/slide" Target="slides/slide20.xml"/><Relationship Id="rId2" Type="http://schemas.openxmlformats.org/officeDocument/2006/relationships/presProps" Target="presProps.xml"/><Relationship Id="rId21" Type="http://schemas.openxmlformats.org/officeDocument/2006/relationships/slide" Target="slides/slide16.xml"/><Relationship Id="rId1" Type="http://schemas.openxmlformats.org/officeDocument/2006/relationships/theme" Target="theme/theme2.xml"/><Relationship Id="rId22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23" Type="http://schemas.openxmlformats.org/officeDocument/2006/relationships/slide" Target="slides/slide18.xml"/><Relationship Id="rId3" Type="http://schemas.openxmlformats.org/officeDocument/2006/relationships/tableStyles" Target="tableStyles.xml"/><Relationship Id="rId24" Type="http://schemas.openxmlformats.org/officeDocument/2006/relationships/slide" Target="slides/slide19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/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1pPr>
            <a:lvl2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2pPr>
            <a:lvl3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3pPr>
            <a:lvl4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4pPr>
            <a:lvl5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5pPr>
            <a:lvl6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6pPr>
            <a:lvl7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7pPr>
            <a:lvl8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8pPr>
            <a:lvl9pPr algn="ctr">
              <a:spcBef>
                <a:spcPts val="0"/>
              </a:spcBef>
              <a:buClr>
                <a:srgbClr val="EEEEEE"/>
              </a:buClr>
              <a:buSzPct val="100000"/>
              <a:defRPr sz="4800">
                <a:solidFill>
                  <a:srgbClr val="EEEEEE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subTitle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1pPr>
            <a:lvl2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2pPr>
            <a:lvl3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3pPr>
            <a:lvl4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4pPr>
            <a:lvl5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5pPr>
            <a:lvl6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6pPr>
            <a:lvl7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7pPr>
            <a:lvl8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8pPr>
            <a:lvl9pPr algn="ctr">
              <a:spcBef>
                <a:spcPts val="0"/>
              </a:spcBef>
              <a:buClr>
                <a:srgbClr val="999999"/>
              </a:buClr>
              <a:buSzPct val="100000"/>
              <a:defRPr sz="3200">
                <a:solidFill>
                  <a:srgbClr val="999999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1pPr>
            <a:lvl2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2pPr>
            <a:lvl3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3pPr>
            <a:lvl4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4pPr>
            <a:lvl5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5pPr>
            <a:lvl6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6pPr>
            <a:lvl7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7pPr>
            <a:lvl8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8pPr>
            <a:lvl9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1pPr>
            <a:lvl2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2pPr>
            <a:lvl3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3pPr>
            <a:lvl4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4pPr>
            <a:lvl5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5pPr>
            <a:lvl6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6pPr>
            <a:lvl7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7pPr>
            <a:lvl8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8pPr>
            <a:lvl9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1pPr>
            <a:lvl2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2pPr>
            <a:lvl3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3pPr>
            <a:lvl4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4pPr>
            <a:lvl5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5pPr>
            <a:lvl6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6pPr>
            <a:lvl7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7pPr>
            <a:lvl8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8pPr>
            <a:lvl9pPr>
              <a:spcBef>
                <a:spcPts val="0"/>
              </a:spcBef>
              <a:buClr>
                <a:srgbClr val="EEEEEE"/>
              </a:buClr>
              <a:buSzPct val="99224"/>
              <a:defRPr sz="4266">
                <a:solidFill>
                  <a:srgbClr val="EEEEEE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1pPr>
            <a:lvl2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2pPr>
            <a:lvl3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3pPr>
            <a:lvl4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4pPr>
            <a:lvl5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5pPr>
            <a:lvl6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6pPr>
            <a:lvl7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7pPr>
            <a:lvl8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8pPr>
            <a:lvl9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2" type="body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1pPr>
            <a:lvl2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2pPr>
            <a:lvl3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3pPr>
            <a:lvl4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4pPr>
            <a:lvl5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5pPr>
            <a:lvl6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6pPr>
            <a:lvl7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7pPr>
            <a:lvl8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8pPr>
            <a:lvl9pPr>
              <a:spcBef>
                <a:spcPts val="0"/>
              </a:spcBef>
              <a:buClr>
                <a:srgbClr val="CCCCCC"/>
              </a:buClr>
              <a:buSzPct val="98765"/>
              <a:defRPr sz="2666">
                <a:solidFill>
                  <a:srgbClr val="CCCCC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idx="1" type="body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1pPr>
            <a:lvl2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2pPr>
            <a:lvl3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3pPr>
            <a:lvl4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4pPr>
            <a:lvl5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5pPr>
            <a:lvl6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6pPr>
            <a:lvl7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7pPr>
            <a:lvl8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8pPr>
            <a:lvl9pPr algn="ctr">
              <a:spcBef>
                <a:spcPts val="0"/>
              </a:spcBef>
              <a:buClr>
                <a:srgbClr val="CCCCCC"/>
              </a:buClr>
              <a:buSzPct val="100000"/>
              <a:defRPr sz="3200">
                <a:solidFill>
                  <a:srgbClr val="CCCCC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3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15" Type="http://schemas.openxmlformats.org/officeDocument/2006/relationships/hyperlink" Target="http://pbworks.com/" TargetMode="External"/><Relationship Id="rId14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2" Type="http://schemas.openxmlformats.org/officeDocument/2006/relationships/image" Target="../media/image05.jpg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ikispaces.com/site/for/teachers" TargetMode="External"/><Relationship Id="rId10" Type="http://schemas.openxmlformats.org/officeDocument/2006/relationships/hyperlink" Target="http://Weebly.com" TargetMode="External"/><Relationship Id="rId3" Type="http://schemas.openxmlformats.org/officeDocument/2006/relationships/hyperlink" Target="http://www.wikispaces.com/site/for/teachers" TargetMode="External"/><Relationship Id="rId11" Type="http://schemas.openxmlformats.org/officeDocument/2006/relationships/image" Target="../media/image00.gif"/><Relationship Id="rId9" Type="http://schemas.openxmlformats.org/officeDocument/2006/relationships/hyperlink" Target="http://pbwiki.com/academic.wiki" TargetMode="External"/><Relationship Id="rId6" Type="http://schemas.openxmlformats.org/officeDocument/2006/relationships/hyperlink" Target="http://wikisineducation.wetpaint.com" TargetMode="External"/><Relationship Id="rId5" Type="http://schemas.openxmlformats.org/officeDocument/2006/relationships/hyperlink" Target="http://www.wikispaces.com/site/for/teachers" TargetMode="External"/><Relationship Id="rId8" Type="http://schemas.openxmlformats.org/officeDocument/2006/relationships/hyperlink" Target="http://pbwiki.com/academic.wiki" TargetMode="External"/><Relationship Id="rId7" Type="http://schemas.openxmlformats.org/officeDocument/2006/relationships/hyperlink" Target="http://wikisineducation.wetpaint.com" TargetMode="Externa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07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Relationship Id="rId3" Type="http://schemas.openxmlformats.org/officeDocument/2006/relationships/hyperlink" Target="http://twitter.com/catherinelliott" TargetMode="Externa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ilgreenenglish.wikispaces.com/" TargetMode="External"/><Relationship Id="rId3" Type="http://schemas.openxmlformats.org/officeDocument/2006/relationships/hyperlink" Target="http://wikispaces.com/site/for/teachers" TargetMode="External"/><Relationship Id="rId6" Type="http://schemas.openxmlformats.org/officeDocument/2006/relationships/hyperlink" Target="http://www.pilgreenbritishliterature.wikispaces.com/" TargetMode="External"/><Relationship Id="rId5" Type="http://schemas.openxmlformats.org/officeDocument/2006/relationships/hyperlink" Target="http://www.pilgreenspeech.wikispaces.com/" TargetMode="Externa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3" Type="http://schemas.openxmlformats.org/officeDocument/2006/relationships/hyperlink" Target="http://colleenyoung.wordpress.com/" TargetMode="External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3" Type="http://schemas.openxmlformats.org/officeDocument/2006/relationships/hyperlink" Target="http://en.wiktionary.org/" TargetMode="Externa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0.gif"/><Relationship Id="rId3" Type="http://schemas.openxmlformats.org/officeDocument/2006/relationships/image" Target="../media/image07.png"/><Relationship Id="rId6" Type="http://schemas.openxmlformats.org/officeDocument/2006/relationships/hyperlink" Target="http://dougbelshaw.com/blog" TargetMode="External"/><Relationship Id="rId5" Type="http://schemas.openxmlformats.org/officeDocument/2006/relationships/hyperlink" Target="http://wikispaces.com/site/for/teachers%20" TargetMode="External"/></Relationships>
</file>

<file path=ppt/slides/_rels/slide2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witter.com/tombarrett" TargetMode="External"/><Relationship Id="rId3" Type="http://schemas.openxmlformats.org/officeDocument/2006/relationships/hyperlink" Target="mailto:thomasgeorgebarrett@gmail.com" TargetMode="External"/><Relationship Id="rId6" Type="http://schemas.openxmlformats.org/officeDocument/2006/relationships/image" Target="../media/image14.jpg"/><Relationship Id="rId5" Type="http://schemas.openxmlformats.org/officeDocument/2006/relationships/hyperlink" Target="http://edte.ch" TargetMode="External"/><Relationship Id="rId8" Type="http://schemas.openxmlformats.org/officeDocument/2006/relationships/hyperlink" Target="http://edte.ch/blog/?p=555" TargetMode="External"/><Relationship Id="rId7" Type="http://schemas.openxmlformats.org/officeDocument/2006/relationships/hyperlink" Target="http://www.flickr.com/photos/33128961@N00/142455033" TargetMode="Externa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01.png"/><Relationship Id="rId4" Type="http://schemas.openxmlformats.org/officeDocument/2006/relationships/hyperlink" Target="http://crozetdigikids.wikispaces.com/Civil+War+Novels" TargetMode="External"/><Relationship Id="rId11" Type="http://schemas.openxmlformats.org/officeDocument/2006/relationships/image" Target="../media/image08.jpg"/><Relationship Id="rId3" Type="http://schemas.openxmlformats.org/officeDocument/2006/relationships/hyperlink" Target="http://andtothink.wikispaces.com" TargetMode="External"/><Relationship Id="rId9" Type="http://schemas.openxmlformats.org/officeDocument/2006/relationships/image" Target="../media/image02.jpg"/><Relationship Id="rId6" Type="http://schemas.openxmlformats.org/officeDocument/2006/relationships/hyperlink" Target="http://crozet5thgrade.wikispaces.com/wikiworld%21" TargetMode="External"/><Relationship Id="rId5" Type="http://schemas.openxmlformats.org/officeDocument/2006/relationships/hyperlink" Target="http://ghostcadet.wikispaces.com/" TargetMode="External"/><Relationship Id="rId8" Type="http://schemas.openxmlformats.org/officeDocument/2006/relationships/hyperlink" Target="http://crozetmath0809.wikispaces.com/Mentors%20" TargetMode="External"/><Relationship Id="rId7" Type="http://schemas.openxmlformats.org/officeDocument/2006/relationships/hyperlink" Target="http://crozet5thgrade.wikispaces.com/Emma%27spoliticspage" TargetMode="Externa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09.jpg"/><Relationship Id="rId4" Type="http://schemas.openxmlformats.org/officeDocument/2006/relationships/hyperlink" Target="http://crozetmath0809.wikispaces.com/How+to+Add+Consecutive+Numbers" TargetMode="External"/><Relationship Id="rId3" Type="http://schemas.openxmlformats.org/officeDocument/2006/relationships/hyperlink" Target="http://crozetmath0809.wikispaces.com/Our+Understanding+of+Fractions%2C+Decimals+and+PerCents" TargetMode="External"/><Relationship Id="rId9" Type="http://schemas.openxmlformats.org/officeDocument/2006/relationships/image" Target="../media/image06.jpg"/><Relationship Id="rId6" Type="http://schemas.openxmlformats.org/officeDocument/2006/relationships/hyperlink" Target="http://discrimination.wikispaces.com/%20%20" TargetMode="External"/><Relationship Id="rId5" Type="http://schemas.openxmlformats.org/officeDocument/2006/relationships/hyperlink" Target="http://crozetmath0809.wikispaces.com/Landmarks+and+Math" TargetMode="External"/><Relationship Id="rId8" Type="http://schemas.openxmlformats.org/officeDocument/2006/relationships/hyperlink" Target="http://misshcres.wikispaces.com/" TargetMode="External"/><Relationship Id="rId7" Type="http://schemas.openxmlformats.org/officeDocument/2006/relationships/hyperlink" Target="http://fundraiserinformation.wikispaces.com/" TargetMode="External"/></Relationships>
</file>

<file path=ppt/slides/_rels/slide5.xml.rels><?xml version="1.0" encoding="UTF-8" standalone="yes"?><Relationships xmlns="http://schemas.openxmlformats.org/package/2006/relationships"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16.jpg"/><Relationship Id="rId4" Type="http://schemas.openxmlformats.org/officeDocument/2006/relationships/hyperlink" Target="http://crozet5thstudentpages.wikispaces.com/" TargetMode="External"/><Relationship Id="rId11" Type="http://schemas.openxmlformats.org/officeDocument/2006/relationships/image" Target="../media/image17.jpg"/><Relationship Id="rId3" Type="http://schemas.openxmlformats.org/officeDocument/2006/relationships/image" Target="../media/image07.png"/><Relationship Id="rId9" Type="http://schemas.openxmlformats.org/officeDocument/2006/relationships/hyperlink" Target="http://crozetmath0809.wikispaces.com/schoolboardlinks" TargetMode="External"/><Relationship Id="rId6" Type="http://schemas.openxmlformats.org/officeDocument/2006/relationships/hyperlink" Target="http://crozet5thstudentpages.wikispaces.com/Summer+Activities" TargetMode="External"/><Relationship Id="rId5" Type="http://schemas.openxmlformats.org/officeDocument/2006/relationships/hyperlink" Target="http://crozet5thgamepages.wikispaces.com/Drew+and+Brennan%27s+Awesome+Games%20" TargetMode="External"/><Relationship Id="rId8" Type="http://schemas.openxmlformats.org/officeDocument/2006/relationships/hyperlink" Target="http://crozet5thstudentpages.wikispaces.com/Henley" TargetMode="External"/><Relationship Id="rId7" Type="http://schemas.openxmlformats.org/officeDocument/2006/relationships/hyperlink" Target="http://springbreak07.wikispaces.com/" TargetMode="Externa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crosoft.com/learning/mcp/OfficeSpecialist/" TargetMode="External"/><Relationship Id="rId3" Type="http://schemas.openxmlformats.org/officeDocument/2006/relationships/hyperlink" Target="http://www.jingproject.com/" TargetMode="External"/><Relationship Id="rId6" Type="http://schemas.openxmlformats.org/officeDocument/2006/relationships/image" Target="../media/image04.gif"/><Relationship Id="rId5" Type="http://schemas.openxmlformats.org/officeDocument/2006/relationships/hyperlink" Target="http://lsamsavideo.wikispaces.com/" TargetMode="Externa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3" Type="http://schemas.openxmlformats.org/officeDocument/2006/relationships/hyperlink" Target="http://bsmithses.wikispaces.com/" TargetMode="Externa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3" Type="http://schemas.openxmlformats.org/officeDocument/2006/relationships/hyperlink" Target="http://twitter.com/dugha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/>
        </p:nvSpPr>
        <p:spPr>
          <a:xfrm>
            <a:off x="2540000" y="711175"/>
            <a:ext cx="5152425" cy="20971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 THINK THE BEST REASON IS EXACTLY WHAT WE ARE DOING RIGHT NOW!</a:t>
            </a:r>
          </a:p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COLLABORATING....</a:t>
            </a:r>
          </a:p>
        </p:txBody>
      </p:sp>
      <p:sp>
        <p:nvSpPr>
          <p:cNvPr id="20" name="Shape 20"/>
          <p:cNvSpPr txBox="1"/>
          <p:nvPr/>
        </p:nvSpPr>
        <p:spPr>
          <a:xfrm>
            <a:off x="2032000" y="3657600"/>
            <a:ext cx="6211699" cy="24326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"Wiki" is not a tool.</a:t>
            </a:r>
          </a:p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It's a way of working.</a:t>
            </a:r>
          </a:p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It's a way of collective reflection around an object. </a:t>
            </a:r>
            <a:r>
              <a:rPr lang="en-US" sz="3200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#9 - Where can I get a wiki?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679975" y="1149325"/>
            <a:ext cx="8339949" cy="13334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Four companies offer ad-free wikis to educators. Each offer different features, which may make them suitable for specific purposes 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3251200" y="2743200"/>
            <a:ext cx="6213224" cy="346972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http://www.wikispaces.com/site/for/teachers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400" u="sng">
              <a:solidFill>
                <a:srgbClr val="CCCCCC"/>
              </a:solidFill>
              <a:latin typeface="Arial"/>
              <a:ea typeface="Arial"/>
              <a:cs typeface="Arial"/>
              <a:sym typeface="Arial"/>
              <a:hlinkClick r:id="rId4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400" u="sng">
              <a:solidFill>
                <a:srgbClr val="CCCCCC"/>
              </a:solidFill>
              <a:latin typeface="Arial"/>
              <a:ea typeface="Arial"/>
              <a:cs typeface="Arial"/>
              <a:sym typeface="Arial"/>
              <a:hlinkClick r:id="rId5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http://wikisineducation.wetpaint.com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 sz="2400" u="sng">
              <a:solidFill>
                <a:srgbClr val="FFFFFF"/>
              </a:solidFill>
              <a:latin typeface="Arial"/>
              <a:ea typeface="Arial"/>
              <a:cs typeface="Arial"/>
              <a:sym typeface="Arial"/>
              <a:hlinkClick r:id="rId7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http://pbwiki.com/academic.wiki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 sz="2400" u="sng">
              <a:solidFill>
                <a:srgbClr val="CCCCCC"/>
              </a:solidFill>
              <a:latin typeface="Arial"/>
              <a:ea typeface="Arial"/>
              <a:cs typeface="Arial"/>
              <a:sym typeface="Arial"/>
              <a:hlinkClick r:id="rId9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plu</a:t>
            </a:r>
            <a:r>
              <a:rPr lang="en-US" sz="240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Weebly.com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8311350" y="6823425"/>
            <a:ext cx="1566224" cy="672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Dave Stacey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@davestacey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85150" y="2899175"/>
            <a:ext cx="1870625" cy="95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411100" y="3989575"/>
            <a:ext cx="1534225" cy="100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923625" y="5092825"/>
            <a:ext cx="2222500" cy="63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219200" y="6096000"/>
            <a:ext cx="20320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3454400" y="5994375"/>
            <a:ext cx="4242800" cy="10897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15"/>
              </a:rPr>
              <a:t>http://pbworks.com/http://pbworks.com/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/>
        </p:nvSpPr>
        <p:spPr>
          <a:xfrm>
            <a:off x="683550" y="608150"/>
            <a:ext cx="8904599" cy="6035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#10 - Interactive Sub (Supply) Plans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693750" y="1130050"/>
            <a:ext cx="8276375" cy="4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a page with sub plans and post for class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550" y="2059125"/>
            <a:ext cx="4027224" cy="44976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767725" y="2831400"/>
            <a:ext cx="3363299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Arial"/>
              <a:buChar char="●"/>
            </a:pPr>
            <a:r>
              <a:rPr lang="en-US" sz="2133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voki and read plans to class</a:t>
            </a:r>
          </a:p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Arial"/>
              <a:buChar char="●"/>
            </a:pPr>
            <a:r>
              <a:rPr lang="en-US" sz="2133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</a:rPr>
              <a:t> Post Schedule and show class</a:t>
            </a:r>
          </a:p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Arial"/>
              <a:buChar char="●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Require at least one assignment be done using wiki creating virtual classroom teacher can look in on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758750" y="2244025"/>
            <a:ext cx="3953974" cy="547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 (Supply) Plans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9475" y="2044525"/>
            <a:ext cx="3847874" cy="439954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 txBox="1"/>
          <p:nvPr/>
        </p:nvSpPr>
        <p:spPr>
          <a:xfrm>
            <a:off x="5022900" y="2060325"/>
            <a:ext cx="3669549" cy="547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Sample Voki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7215825" y="4945625"/>
            <a:ext cx="1314124" cy="1331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CC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6400" y="2539975"/>
            <a:ext cx="2902300" cy="374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766475" y="6573475"/>
            <a:ext cx="3735800" cy="4272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@mwacker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Michael Wacker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/>
        </p:nvSpPr>
        <p:spPr>
          <a:xfrm>
            <a:off x="343000" y="216150"/>
            <a:ext cx="9564524" cy="6065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#11 Create a collaborative dictionary.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285700" y="931625"/>
            <a:ext cx="9744250" cy="61346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- Create an English or foreign language dictionary to catalogue new words encountered each week:</a:t>
            </a:r>
          </a:p>
          <a:p>
            <a:pPr indent="-203200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EEEE"/>
              </a:buClr>
              <a:buSzPct val="100000"/>
              <a:buFont typeface="Arial"/>
              <a:buChar char="●"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Have a new page per topic area.</a:t>
            </a:r>
          </a:p>
          <a:p>
            <a:pPr indent="-203200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EEEE"/>
              </a:buClr>
              <a:buSzPct val="100000"/>
              <a:buFont typeface="Arial"/>
              <a:buChar char="●"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As an extension, students add what type of word it is, i.e. noun, adjective etc, genders (for MFL), and an example of its use.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7620000" y="6096000"/>
            <a:ext cx="2305325" cy="13122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Submitted by Catherine Elliott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Twitter</a:t>
            </a:r>
            <a:r>
              <a:rPr lang="en-US" sz="18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8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@catherinelliott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400" y="3556000"/>
            <a:ext cx="6712274" cy="3339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/>
        </p:nvSpPr>
        <p:spPr>
          <a:xfrm>
            <a:off x="343000" y="216150"/>
            <a:ext cx="95645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#12 - Classroom Site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304600" y="907900"/>
            <a:ext cx="9627699" cy="92698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use a wiki as my classroom website, where I can post PDF files of assignments, an archive of assignments (for absent students and for parents), section notes, worksheets, etc. I find that it saves so much time. If students want to know what they missed while they were gone, I can direct them to the website. If students lose their handouts and want a new copy, I can direct them to the website. If parents want to know what we are covering in class… you guessed it!... I direct them to the website. For me, </a:t>
            </a:r>
            <a:r>
              <a:rPr lang="en-US" sz="2666" u="sng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Wikispaces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, has been an amazing tool! This year, I’m also using Wikispaces to create a collaborative mythology “Wikipedia” that we can refer back to throughout the year, and to create online e-portfolios of student writing.</a:t>
            </a:r>
            <a:b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Please feel free to visit any of my online wikis:</a:t>
            </a:r>
          </a:p>
          <a:p>
            <a:pPr indent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77" u="sng">
                <a:solidFill>
                  <a:srgbClr val="5797B0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www.pilgreenenglish.wikispaces.com</a:t>
            </a:r>
          </a:p>
          <a:p>
            <a:pPr indent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77" u="sng">
                <a:solidFill>
                  <a:srgbClr val="5797B0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www.pilgreenspeech.wikispaces.com</a:t>
            </a:r>
          </a:p>
          <a:p>
            <a:pPr indent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77" u="sng">
                <a:solidFill>
                  <a:srgbClr val="5797B0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www.pilgreenbritishliterature.wikispaces.com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EEEEEE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5886200" y="6908775"/>
            <a:ext cx="3643774" cy="6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Submitted by Jessica Pilgreen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#13- For Learning Journals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693750" y="1130050"/>
            <a:ext cx="8276375" cy="4850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Students can reflect on their learning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384825" y="2114950"/>
            <a:ext cx="8640574" cy="45203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 sz="2666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Each student has a page or pages each.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They can write freely about </a:t>
            </a:r>
            <a:r>
              <a:rPr i="1"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they learn, not just </a:t>
            </a:r>
            <a:r>
              <a:rPr i="1"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they learn.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teacher and other students can comment on the associated discussion page.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learn more about reflective writing by studying entries by other students.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Teachers could create a page template to provide prompts if required.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2666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5283200" y="6197600"/>
            <a:ext cx="4356325" cy="15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EEEEEE"/>
                </a:solidFill>
                <a:latin typeface="Arial"/>
                <a:ea typeface="Arial"/>
                <a:cs typeface="Arial"/>
                <a:sym typeface="Arial"/>
              </a:rPr>
              <a:t>Colleen Young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http://colleenyoung.wordpress.com/</a:t>
            </a:r>
            <a:br>
              <a:rPr lang="en-US" sz="2133">
                <a:solidFill>
                  <a:srgbClr val="EEEEEE"/>
                </a:solidFill>
                <a:latin typeface="Arial"/>
                <a:ea typeface="Arial"/>
                <a:cs typeface="Arial"/>
                <a:sym typeface="Arial"/>
              </a:rPr>
            </a:b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119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599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304800" y="304800"/>
            <a:ext cx="9626599" cy="99059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#14 - Digital Class Book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137925" y="950725"/>
            <a:ext cx="9597875" cy="659864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Assign each student a letter of the alphabet, word, or topic and a wiki page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Each student builds a page about a word related to the class topic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can embed Glogs, upload photos and videos, and add text to their pages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wiki's discussion thread for students to comment on each other's wiki pages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ideas: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ABC wiki about any topic (page about a word related to the topic starting with each letter of the alphabet)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50 states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Chemical reactions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Historical people, places, or events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                                                           </a:t>
            </a:r>
            <a:r>
              <a:rPr lang="en-US" sz="21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Jayme Linton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                                                                                               @jaymelinton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508000" y="304800"/>
            <a:ext cx="9395050" cy="74385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15 - Wiki Skills Progression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406400" y="1554475"/>
            <a:ext cx="9314675" cy="7971674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Add text to a prepared wiki page.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Add text and graphics to a prepared wiki page.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Create link to a new wiki page.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Create link to an existing wiki page.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Know when to create a link to a new page and when to link to an existing page.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Create a wiki with several interlinked pages.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Put version comments to explain the changes that have been made.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Add to a wiki page that has already had content added, making positive changes and explaining what has been altered.</a:t>
            </a:r>
          </a:p>
          <a:p>
            <a:pPr indent="-1693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245"/>
              <a:buFont typeface="Arial"/>
              <a:buAutoNum type="arabicPeriod"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the history to check previous versions and adding or removing information as appropriate.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308325" y="308500"/>
            <a:ext cx="9619500" cy="986274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#16- Create a Class "Folder"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203200" y="1320800"/>
            <a:ext cx="9619500" cy="6064574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Each one of my blocks has a page on our Science Wiki and members of the class are responsible for adding information to the page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Digital Glossary of terms used throughout the year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Notes on topics being discussed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peer edit information that is posted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Group pages are linked to the block pages and are a way for groups of students to display their final work from a project or lab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also have included basic information about the course of study, classroom expectations, basic explanation of Project Based Learning, etc.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           http://mrsfranksciencewiki.wikispaces.com/</a:t>
            </a:r>
          </a:p>
          <a:p>
            <a:pPr rtl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Elizabeth Frank</a:t>
            </a:r>
          </a:p>
          <a:p>
            <a:pPr rtl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(@EliFrank23)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04800" y="304800"/>
            <a:ext cx="9626599" cy="99059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#17- Homework Spreadsheet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04800" y="1828800"/>
            <a:ext cx="9626599" cy="55626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Our students have six different classes and they used to have to check six different websites for HW. With this Homework Wiki, we created a centralized location for all HW, assignments, project due dates, and up coming events for the entire 7th grade. Parents LOVE it! 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           http://7thgradehomework.wikispaces.com/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Elizabeth Frank</a:t>
            </a:r>
          </a:p>
          <a:p>
            <a:pPr rtl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(@EliFrank23)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304800" y="304800"/>
            <a:ext cx="9626599" cy="99059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#18 - Class Wik-tionary</a:t>
            </a: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304800" y="1828800"/>
            <a:ext cx="9626599" cy="55626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 could keep track of words learned throughout the year.  Students can type the words and their definitions into the wiki as the year progresses. 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Add pictures and audio files of the pronunciation of each word to help students remember the words. 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Share your wiktionary with other classes so they can learn vocabulary with your class.  Collaborate with other classes on adding words and definitions.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478100" y="6519475"/>
            <a:ext cx="7109574" cy="10240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http://en.wiktionary.org/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4368800" y="6502400"/>
            <a:ext cx="5649949" cy="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Cheryl Tice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http://cheryltice.wikispaces.com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(I'm not certain of the origin of the word wiktionary.)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/>
        </p:nvSpPr>
        <p:spPr>
          <a:xfrm>
            <a:off x="683550" y="60815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#1 - Create a subject-specific repository</a:t>
            </a:r>
          </a:p>
        </p:txBody>
      </p:sp>
      <p:sp>
        <p:nvSpPr>
          <p:cNvPr id="26" name="Shape 26"/>
          <p:cNvSpPr txBox="1"/>
          <p:nvPr/>
        </p:nvSpPr>
        <p:spPr>
          <a:xfrm>
            <a:off x="693750" y="1130050"/>
            <a:ext cx="8276375" cy="4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Get students to write their own revision materials!</a:t>
            </a:r>
          </a:p>
        </p:txBody>
      </p:sp>
      <p:pic>
        <p:nvPicPr>
          <p:cNvPr id="27" name="Shape 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930400"/>
            <a:ext cx="4027224" cy="449769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/>
          <p:nvPr/>
        </p:nvSpPr>
        <p:spPr>
          <a:xfrm>
            <a:off x="824425" y="2135525"/>
            <a:ext cx="3315424" cy="35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Arial"/>
              <a:buAutoNum type="arabicPeriod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Sign up for a free 'education' wiki with Wikispaces(see link below)</a:t>
            </a:r>
          </a:p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Arial"/>
              <a:buAutoNum type="arabicPeriod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Make the Wiki only open to those you have granted access.</a:t>
            </a:r>
          </a:p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Arial"/>
              <a:buAutoNum type="arabicPeriod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Get students to sign up for a Wikispaces account</a:t>
            </a:r>
          </a:p>
        </p:txBody>
      </p:sp>
      <p:pic>
        <p:nvPicPr>
          <p:cNvPr id="29" name="Shape 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2175" y="1840725"/>
            <a:ext cx="4027224" cy="449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3100" y="2014200"/>
            <a:ext cx="3664375" cy="202762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/>
        </p:nvSpPr>
        <p:spPr>
          <a:xfrm>
            <a:off x="751675" y="6746350"/>
            <a:ext cx="8467424" cy="18755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http://wikispaces.com/site/for/teachers </a:t>
            </a:r>
          </a:p>
        </p:txBody>
      </p:sp>
      <p:sp>
        <p:nvSpPr>
          <p:cNvPr id="32" name="Shape 32"/>
          <p:cNvSpPr txBox="1"/>
          <p:nvPr/>
        </p:nvSpPr>
        <p:spPr>
          <a:xfrm>
            <a:off x="5455825" y="4198275"/>
            <a:ext cx="3315424" cy="26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4. Make students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  responsible for their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  own pages.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5. Students can 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   collaborate and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   become 'experts' 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7938475" y="7235275"/>
            <a:ext cx="2108799" cy="3578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18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Doug Belshaw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317500" y="4685600"/>
            <a:ext cx="4414574" cy="2654900"/>
          </a:xfrm>
          <a:prstGeom prst="rect">
            <a:avLst/>
          </a:prstGeom>
          <a:noFill/>
          <a:ln cap="flat" cmpd="sng" w="25400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 txBox="1"/>
          <p:nvPr/>
        </p:nvSpPr>
        <p:spPr>
          <a:xfrm>
            <a:off x="391350" y="203200"/>
            <a:ext cx="9128774" cy="25410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If you would like to: 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Contribute your ideas and tips to the presentation.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Let me know how you have used the resource.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Get in touch. </a:t>
            </a:r>
            <a:b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666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You can email me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or I am @</a:t>
            </a:r>
            <a:r>
              <a:rPr lang="en-US" sz="2666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tombarrett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on Twitter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5384475" y="5591725"/>
            <a:ext cx="3826925" cy="7088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Thanks for helping</a:t>
            </a:r>
            <a:b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2666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Tom Barrett</a:t>
            </a:r>
            <a:r>
              <a:rPr i="1"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pic>
        <p:nvPicPr>
          <p:cNvPr id="188" name="Shape 18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73725" y="2555675"/>
            <a:ext cx="4419250" cy="283714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/>
          <p:nvPr/>
        </p:nvSpPr>
        <p:spPr>
          <a:xfrm>
            <a:off x="5088375" y="4775200"/>
            <a:ext cx="1493149" cy="5791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-US" sz="1200">
                <a:solidFill>
                  <a:srgbClr val="CCCCCC"/>
                </a:solidFill>
                <a:latin typeface="Verdana"/>
                <a:ea typeface="Verdana"/>
                <a:cs typeface="Verdana"/>
                <a:sym typeface="Verdana"/>
              </a:rPr>
              <a:t>Image: ‘</a:t>
            </a:r>
            <a:r>
              <a:rPr i="1" lang="en-US" sz="1200" u="sng">
                <a:solidFill>
                  <a:srgbClr val="999999"/>
                </a:solidFill>
                <a:latin typeface="Verdana"/>
                <a:ea typeface="Verdana"/>
                <a:cs typeface="Verdana"/>
                <a:sym typeface="Verdana"/>
                <a:hlinkClick r:id="rId7"/>
              </a:rPr>
              <a:t>Sharing</a:t>
            </a:r>
            <a:r>
              <a:rPr i="1" lang="en-US" sz="1200">
                <a:solidFill>
                  <a:srgbClr val="CCCCCC"/>
                </a:solidFill>
                <a:latin typeface="Verdana"/>
                <a:ea typeface="Verdana"/>
                <a:cs typeface="Verdana"/>
                <a:sym typeface="Verdana"/>
              </a:rPr>
              <a:t>‘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509225" y="2545450"/>
            <a:ext cx="3662050" cy="20971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If you add a tip (or even if you don't) please tweet about it and the link so more people can contribute.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4853000" y="6908775"/>
            <a:ext cx="5365249" cy="17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Have you seen </a:t>
            </a:r>
            <a:r>
              <a:rPr lang="en-US" sz="2666" u="sng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Maths Maps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yet?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WebRep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Overall rating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#2 - Ask for student response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395675" y="1698500"/>
            <a:ext cx="8640574" cy="4700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as collaborative project 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98765"/>
              <a:buFont typeface="Courier New"/>
              <a:buChar char="o"/>
            </a:pPr>
            <a:r>
              <a:rPr lang="en-US" sz="2666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And To Think That I Saw It On My Way To School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Love That Dog 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books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Civil War Novels</a:t>
            </a:r>
            <a:r>
              <a:rPr lang="en-US" sz="2133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Ghost Cadet</a:t>
            </a:r>
            <a:r>
              <a:rPr lang="en-US" sz="2133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classwork/class discussions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6"/>
              </a:rPr>
              <a:t>WikiWorld!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7"/>
              </a:rPr>
              <a:t>Emma's Politics Page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To Canadian mentor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8"/>
              </a:rPr>
              <a:t>Di Hengen and student conversations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8095725" y="6938175"/>
            <a:ext cx="1962524" cy="5642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Paula White</a:t>
            </a:r>
          </a:p>
        </p:txBody>
      </p:sp>
      <p:pic>
        <p:nvPicPr>
          <p:cNvPr id="41" name="Shape 4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50356" y="3149867"/>
            <a:ext cx="2494924" cy="3091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268850" y="5792850"/>
            <a:ext cx="1659424" cy="143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Shape 4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962400" y="2743200"/>
            <a:ext cx="1709449" cy="1161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#3 - Show off Student Work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406400" y="1727175"/>
            <a:ext cx="8656549" cy="51290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demonstrate understanding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Fractions, Decimals and Percents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Consecutive Numbers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an audience (reports and projects)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Landmarks and Math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Discrimination</a:t>
            </a:r>
            <a:r>
              <a:rPr lang="en-US" sz="2133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 (check out Japanese Americans)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for advertising purposes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5th Grade Fundraiser </a:t>
            </a:r>
            <a:r>
              <a:rPr lang="en-US" sz="2133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21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 (see menu on left)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meet someone </a:t>
            </a:r>
            <a:r>
              <a:rPr lang="en-US" sz="21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(in this case, our mentor introducing herself)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Dionne Hengen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8095725" y="6938175"/>
            <a:ext cx="1962524" cy="5642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Paula White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612050" y="274425"/>
            <a:ext cx="3064124" cy="225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62400" y="5283200"/>
            <a:ext cx="3529550" cy="1890124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/>
          <p:nvPr/>
        </p:nvSpPr>
        <p:spPr>
          <a:xfrm>
            <a:off x="6481900" y="2482250"/>
            <a:ext cx="3504650" cy="3753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Rotunda Charlottesville, VA</a:t>
            </a:r>
            <a:r>
              <a:rPr lang="en-US" sz="16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USA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1386900" y="7036100"/>
            <a:ext cx="2041725" cy="5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Scott Stadium At UVA Charlottesville, VA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683550" y="60815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#4 - Allow Students to create pages: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375" y="1616650"/>
            <a:ext cx="8956724" cy="531984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/>
        </p:nvSpPr>
        <p:spPr>
          <a:xfrm>
            <a:off x="1030500" y="1810700"/>
            <a:ext cx="8772899" cy="44234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Just For Fun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5th Grade Student pages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Drew's Games</a:t>
            </a:r>
          </a:p>
          <a:p>
            <a:pPr indent="-1862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Arial"/>
              <a:buChar char="●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 </a:t>
            </a: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communicate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6"/>
              </a:rPr>
              <a:t>Summer Activities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Spring Break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relieve stress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Going to Middle School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organize for presentations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C5E8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School Board Links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8095725" y="6938175"/>
            <a:ext cx="1962524" cy="5642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Paula White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721600" y="3860800"/>
            <a:ext cx="2211349" cy="166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775200" y="5384775"/>
            <a:ext cx="2709325" cy="20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210625" y="131025"/>
            <a:ext cx="2821649" cy="355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#5- Publish Training Videos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693750" y="1130050"/>
            <a:ext cx="8276375" cy="4933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Use </a:t>
            </a:r>
            <a:r>
              <a:rPr lang="en-US" sz="2400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Jing</a:t>
            </a: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 and Wikis together to learn and review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395675" y="1698500"/>
            <a:ext cx="8640574" cy="50836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Students: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Researched/mastered assigned objective for </a:t>
            </a:r>
            <a:r>
              <a:rPr lang="en-US" sz="2666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MOS Certification test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Wrote scripts with step-by-step instructions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Used Jing to record screencasts</a:t>
            </a:r>
          </a:p>
          <a:p>
            <a:pPr indent="-220133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Courier New"/>
              <a:buChar char="o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Used a </a:t>
            </a:r>
            <a:r>
              <a:rPr lang="en-US" sz="2666" u="sng">
                <a:solidFill>
                  <a:srgbClr val="9FC5E8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Wikispaces wiki</a:t>
            </a: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to upload video and add script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Wiki is now a source for learning and reviewing MOS test objectives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Has also been shared with school staff for quick how-to reminders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0925" y="375725"/>
            <a:ext cx="1333500" cy="939774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8311350" y="6823425"/>
            <a:ext cx="1566224" cy="672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Heidi Van Riper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@hlvanrip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/>
        </p:nvSpPr>
        <p:spPr>
          <a:xfrm>
            <a:off x="686625" y="628200"/>
            <a:ext cx="8904624" cy="6036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#6 - Post Podcast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693750" y="1130050"/>
            <a:ext cx="8276375" cy="4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Embed  Podcast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395675" y="1698500"/>
            <a:ext cx="8640574" cy="4700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8ezntqcmmchl</a:t>
            </a: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podcast and embed on page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ct val="101587"/>
              <a:buFont typeface="Courier New"/>
              <a:buChar char="o"/>
            </a:pPr>
            <a:r>
              <a:rPr lang="en-US" sz="2133" u="sng">
                <a:solidFill>
                  <a:srgbClr val="00FFFF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SES Computer Lab</a:t>
            </a: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indent="-186266" lvl="2" marL="1143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Wingdings"/>
              <a:buChar char="§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We use Podomatic to create ours, then embed the code in the wiki.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6449875" y="3196400"/>
            <a:ext cx="2816449" cy="58322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1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Barb Smith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/>
        </p:nvSpPr>
        <p:spPr>
          <a:xfrm>
            <a:off x="686625" y="628200"/>
            <a:ext cx="8904599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#7- Sharing tealching techniques among staff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693750" y="1130050"/>
            <a:ext cx="8276375" cy="8804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Invite staff to share ideas that work and build up a library of techniques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2886820" y="6823425"/>
            <a:ext cx="8640599" cy="42704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example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Good practice in teaching pupils with SEN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Ideas for stretching the most able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Ways of integrating thinking skills / MIs into lessons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 strike="sngStrik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Advantages</a:t>
            </a: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Easy access to staff when it's convenient to them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Quickly builds into a valuable resource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 strike="sng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Some staff will contribute and this builds shared sense of ownership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8311350" y="6823425"/>
            <a:ext cx="1566224" cy="672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Dave Stacey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@davestacey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343000" y="216150"/>
            <a:ext cx="9564524" cy="10672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b="1" lang="en-US" sz="32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#8 A wiki as a forum for pupils to air issues relevant to teenagers.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305675" y="1260975"/>
            <a:ext cx="8276375" cy="4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rgbClr val="F4BC13"/>
                </a:solidFill>
                <a:latin typeface="trebuchet ms"/>
                <a:ea typeface="trebuchet ms"/>
                <a:cs typeface="trebuchet ms"/>
                <a:sym typeface="trebuchet ms"/>
              </a:rPr>
              <a:t>Create a wiki for a group of teenagers.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359625" y="1855450"/>
            <a:ext cx="8640574" cy="47000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Pupils create sep</a:t>
            </a: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rate wiki pages relating to certain issues: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Courier New"/>
              <a:buChar char="o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Bullying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Courier New"/>
              <a:buChar char="o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Drugs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Courier New"/>
              <a:buChar char="o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Peer-pressure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Courier New"/>
              <a:buChar char="o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etc</a:t>
            </a:r>
          </a:p>
          <a:p>
            <a:pPr indent="-262466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010"/>
              <a:buFont typeface="Arial"/>
              <a:buChar char="●"/>
            </a:pPr>
            <a:r>
              <a:rPr lang="en-US" sz="3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Pupils include links to resources, helplines, fora etc.</a:t>
            </a:r>
          </a:p>
          <a:p>
            <a:pPr indent="-220133" lvl="0" marL="381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8765"/>
              <a:buFont typeface="Arial"/>
              <a:buChar char="●"/>
            </a:pPr>
            <a:r>
              <a:rPr lang="en-US" sz="2666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Pupils use the Wiki discussions</a:t>
            </a:r>
          </a:p>
          <a:p>
            <a:pPr indent="-186266" lvl="1" marL="7620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1587"/>
              <a:buFont typeface="Courier New"/>
              <a:buChar char="o"/>
            </a:pPr>
            <a:r>
              <a:rPr lang="en-US" sz="2133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Pupils use the discussions in addition to the pages themselves. The discussions allow conversations around the issue.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5988100" y="6557150"/>
            <a:ext cx="3815425" cy="9113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Submitted by Dughall McCormick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66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Twitter</a:t>
            </a:r>
            <a:r>
              <a:rPr lang="en-US" sz="1866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866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@dughall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monochrome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